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Black"/>
      <p:bold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747775"/>
          </p15:clr>
        </p15:guide>
        <p15:guide id="2" pos="283">
          <p15:clr>
            <a:srgbClr val="747775"/>
          </p15:clr>
        </p15:guide>
        <p15:guide id="3" pos="5477">
          <p15:clr>
            <a:srgbClr val="747775"/>
          </p15:clr>
        </p15:guide>
        <p15:guide id="4" orient="horz" pos="3013">
          <p15:clr>
            <a:srgbClr val="747775"/>
          </p15:clr>
        </p15:guide>
        <p15:guide id="5" pos="113">
          <p15:clr>
            <a:srgbClr val="747775"/>
          </p15:clr>
        </p15:guide>
        <p15:guide id="6" orient="horz" pos="113">
          <p15:clr>
            <a:srgbClr val="747775"/>
          </p15:clr>
        </p15:guide>
        <p15:guide id="7" pos="5647">
          <p15:clr>
            <a:srgbClr val="747775"/>
          </p15:clr>
        </p15:guide>
        <p15:guide id="8" orient="horz" pos="3127">
          <p15:clr>
            <a:srgbClr val="747775"/>
          </p15:clr>
        </p15:guide>
        <p15:guide id="9" orient="horz" pos="1649">
          <p15:clr>
            <a:srgbClr val="747775"/>
          </p15:clr>
        </p15:guide>
        <p15:guide id="10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  <p:guide pos="283"/>
        <p:guide pos="5477"/>
        <p:guide pos="3013" orient="horz"/>
        <p:guide pos="113"/>
        <p:guide pos="113" orient="horz"/>
        <p:guide pos="5647"/>
        <p:guide pos="3127" orient="horz"/>
        <p:guide pos="1649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ExtraBold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Extra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Black-bold.fntdata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Black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202ad84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202ad8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30414664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30414664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8d4be66f2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8d4be66f2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202ad845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202ad845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e9e9b72a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e9e9b72a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202ad845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202ad845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e9e9b72a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e9e9b72a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266053403_4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266053403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910c2b4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910c2b4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.png"/><Relationship Id="rId13" Type="http://schemas.openxmlformats.org/officeDocument/2006/relationships/image" Target="../media/image5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5" Type="http://schemas.openxmlformats.org/officeDocument/2006/relationships/image" Target="../media/image1.png"/><Relationship Id="rId14" Type="http://schemas.openxmlformats.org/officeDocument/2006/relationships/image" Target="../media/image8.jp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.png"/><Relationship Id="rId13" Type="http://schemas.openxmlformats.org/officeDocument/2006/relationships/image" Target="../media/image5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5" Type="http://schemas.openxmlformats.org/officeDocument/2006/relationships/image" Target="../media/image1.png"/><Relationship Id="rId14" Type="http://schemas.openxmlformats.org/officeDocument/2006/relationships/image" Target="../media/image8.jp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34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35850" y="513050"/>
            <a:ext cx="8573400" cy="23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>
                <a:solidFill>
                  <a:srgbClr val="FFFFFF"/>
                </a:solidFill>
                <a:highlight>
                  <a:srgbClr val="2D134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Rapport de phase de test</a:t>
            </a:r>
            <a:r>
              <a:rPr lang="fr" sz="4800">
                <a:solidFill>
                  <a:srgbClr val="FFFFFF"/>
                </a:solidFill>
                <a:highlight>
                  <a:srgbClr val="2D134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br>
              <a:rPr lang="fr" sz="4800">
                <a:solidFill>
                  <a:srgbClr val="FFFFFF"/>
                </a:solidFill>
                <a:highlight>
                  <a:srgbClr val="2D134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" sz="3800">
                <a:solidFill>
                  <a:srgbClr val="FFFFFF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  <a:t>— Comment organiser </a:t>
            </a:r>
            <a:br>
              <a:rPr lang="fr" sz="3800">
                <a:solidFill>
                  <a:srgbClr val="FFFFFF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3800">
                <a:solidFill>
                  <a:srgbClr val="FFFFFF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  <a:t>un événement dédié au numérique d’intérêt général ?</a:t>
            </a:r>
            <a:endParaRPr sz="3800">
              <a:solidFill>
                <a:srgbClr val="FFFFFF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highlight>
                <a:srgbClr val="2D134B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35850" y="3195238"/>
            <a:ext cx="815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solidFill>
                  <a:schemeClr val="lt1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  <a:t>Produit dans le cadre de l’AMI “Outiller </a:t>
            </a:r>
            <a:br>
              <a:rPr i="1" lang="fr" sz="1600">
                <a:solidFill>
                  <a:schemeClr val="lt1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fr" sz="1600">
                <a:solidFill>
                  <a:schemeClr val="lt1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  <a:t>la médiation numérique” - LE BOUQUET</a:t>
            </a:r>
            <a:endParaRPr i="1" sz="1600">
              <a:solidFill>
                <a:schemeClr val="lt1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4450530"/>
            <a:ext cx="9144000" cy="69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4497136" y="4648524"/>
            <a:ext cx="4565842" cy="323231"/>
            <a:chOff x="1727263" y="4676210"/>
            <a:chExt cx="5573537" cy="394569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50053" y="4768705"/>
              <a:ext cx="692931" cy="209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52678" y="4696687"/>
              <a:ext cx="353608" cy="35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6750" y="4695980"/>
              <a:ext cx="353609" cy="35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84124" y="4718385"/>
              <a:ext cx="387767" cy="310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23715" y="4676210"/>
              <a:ext cx="526784" cy="394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94265" y="4676211"/>
              <a:ext cx="514648" cy="394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15658" y="4705028"/>
              <a:ext cx="353610" cy="336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913033" y="4731717"/>
              <a:ext cx="387767" cy="283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727263" y="4696695"/>
              <a:ext cx="295838" cy="353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166867" y="4676210"/>
              <a:ext cx="413082" cy="3945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9125" y="4582937"/>
            <a:ext cx="1338491" cy="4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1426" y="4535738"/>
            <a:ext cx="489048" cy="4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17625" y="4582939"/>
            <a:ext cx="445077" cy="44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DF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0" y="0"/>
            <a:ext cx="91440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2D13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Contexte de la phase de test</a:t>
            </a:r>
            <a:endParaRPr sz="2100">
              <a:solidFill>
                <a:srgbClr val="2D13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2D134B"/>
                </a:solidFill>
                <a:latin typeface="Montserrat"/>
                <a:ea typeface="Montserrat"/>
                <a:cs typeface="Montserrat"/>
                <a:sym typeface="Montserrat"/>
              </a:rPr>
              <a:t>Zoomacom et le Conseil Départemental de la Loire souhaitent organiser un NEC local en 2025</a:t>
            </a:r>
            <a:endParaRPr sz="2100">
              <a:solidFill>
                <a:srgbClr val="2D13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-12" y="1313275"/>
            <a:ext cx="91440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Modalité du test : </a:t>
            </a:r>
            <a:r>
              <a:rPr lang="fr" sz="16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La ressource a été utilisée dans le cadre de la réunion de programmation de l’événement durant laquelle les participants ont préparé les éléments nécessaires pour le dossier de candidature des NEC Locaux </a:t>
            </a:r>
            <a:endParaRPr sz="16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2175275"/>
            <a:ext cx="9144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2D13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Parties prenantes</a:t>
            </a:r>
            <a:endParaRPr sz="300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761862" y="2767175"/>
            <a:ext cx="2283000" cy="2103600"/>
          </a:xfrm>
          <a:prstGeom prst="ellipse">
            <a:avLst/>
          </a:prstGeom>
          <a:solidFill>
            <a:srgbClr val="507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médiateurs numériques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430492" y="2767175"/>
            <a:ext cx="2283000" cy="2103600"/>
          </a:xfrm>
          <a:prstGeom prst="ellipse">
            <a:avLst/>
          </a:prstGeom>
          <a:solidFill>
            <a:srgbClr val="507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conseillers numériques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099131" y="2767175"/>
            <a:ext cx="2283000" cy="2103600"/>
          </a:xfrm>
          <a:prstGeom prst="ellipse">
            <a:avLst/>
          </a:prstGeom>
          <a:solidFill>
            <a:srgbClr val="507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centre ressource départemental en médiation numérique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165" y="3204404"/>
            <a:ext cx="678681" cy="122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5372" y="3198412"/>
            <a:ext cx="1094631" cy="121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1273" y="3180844"/>
            <a:ext cx="1121317" cy="122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235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439825"/>
            <a:ext cx="9144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Déroulé de la phase de test</a:t>
            </a:r>
            <a:endParaRPr sz="4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681950" y="2047375"/>
            <a:ext cx="1633800" cy="1693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>
                <a:solidFill>
                  <a:srgbClr val="2D13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500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D13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Retour sur la compréhension du contenu de la ressource</a:t>
            </a:r>
            <a:endParaRPr sz="1300">
              <a:solidFill>
                <a:srgbClr val="2D13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828225" y="2047375"/>
            <a:ext cx="1633800" cy="1693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>
                <a:solidFill>
                  <a:srgbClr val="2D13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500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D13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Temps de travail sur la programmation</a:t>
            </a:r>
            <a:endParaRPr sz="1300">
              <a:solidFill>
                <a:srgbClr val="2D13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974525" y="2047375"/>
            <a:ext cx="1633800" cy="1693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>
                <a:solidFill>
                  <a:srgbClr val="2D13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500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D13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Retour sur le temps de programmation</a:t>
            </a:r>
            <a:endParaRPr sz="1300">
              <a:solidFill>
                <a:srgbClr val="2D13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460961" y="2457374"/>
            <a:ext cx="221700" cy="320400"/>
          </a:xfrm>
          <a:prstGeom prst="chevron">
            <a:avLst>
              <a:gd fmla="val 50000" name="adj"/>
            </a:avLst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93" name="Google Shape;93;p15"/>
          <p:cNvSpPr/>
          <p:nvPr/>
        </p:nvSpPr>
        <p:spPr>
          <a:xfrm>
            <a:off x="6607250" y="2457374"/>
            <a:ext cx="221700" cy="320400"/>
          </a:xfrm>
          <a:prstGeom prst="chevron">
            <a:avLst>
              <a:gd fmla="val 50000" name="adj"/>
            </a:avLst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94" name="Google Shape;94;p15"/>
          <p:cNvSpPr txBox="1"/>
          <p:nvPr/>
        </p:nvSpPr>
        <p:spPr>
          <a:xfrm>
            <a:off x="535675" y="2047375"/>
            <a:ext cx="1633800" cy="1693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>
                <a:solidFill>
                  <a:srgbClr val="2D13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500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D13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Présentation de la ressource</a:t>
            </a:r>
            <a:endParaRPr sz="1300">
              <a:solidFill>
                <a:srgbClr val="2D13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2314707" y="2457374"/>
            <a:ext cx="221700" cy="320400"/>
          </a:xfrm>
          <a:prstGeom prst="chevron">
            <a:avLst>
              <a:gd fmla="val 50000" name="adj"/>
            </a:avLst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70F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280175" y="1771350"/>
            <a:ext cx="4237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Retour sur la compréhension du contenu de la ressource</a:t>
            </a:r>
            <a:endParaRPr sz="4100">
              <a:solidFill>
                <a:srgbClr val="FCFCF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562673" y="3470814"/>
            <a:ext cx="1266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00100" lvl="0" marL="457200" rtl="0" algn="l">
              <a:spcBef>
                <a:spcPts val="0"/>
              </a:spcBef>
              <a:spcAft>
                <a:spcPts val="0"/>
              </a:spcAft>
              <a:buClr>
                <a:srgbClr val="2D134B"/>
              </a:buClr>
              <a:buSzPts val="9000"/>
              <a:buFont typeface="Dosis ExtraBold"/>
              <a:buChar char="➔"/>
            </a:pPr>
            <a:r>
              <a:t/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12761" r="27993" t="0"/>
          <a:stretch/>
        </p:blipFill>
        <p:spPr>
          <a:xfrm>
            <a:off x="4572000" y="0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180000" y="180000"/>
            <a:ext cx="8784000" cy="4783800"/>
          </a:xfrm>
          <a:prstGeom prst="rect">
            <a:avLst/>
          </a:prstGeom>
          <a:noFill/>
          <a:ln cap="flat" cmpd="sng" w="19050">
            <a:solidFill>
              <a:srgbClr val="2D1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180000" y="180000"/>
            <a:ext cx="8784000" cy="481800"/>
          </a:xfrm>
          <a:prstGeom prst="rect">
            <a:avLst/>
          </a:prstGeom>
          <a:solidFill>
            <a:srgbClr val="2D13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CFCF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Compréhension de la ressource</a:t>
            </a:r>
            <a:endParaRPr sz="1800">
              <a:solidFill>
                <a:srgbClr val="FCFCF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450000" y="931925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Solidité de l’écosystème</a:t>
            </a:r>
            <a:endParaRPr b="1"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Cette notion semble assez floue pour les participants.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Il serait intéressant d’avoir des critères afin de mieux la définir. On peut imaginer une sorte d’outil de positionnement.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450000" y="2956897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Comprendre ce que peut donner un format</a:t>
            </a:r>
            <a:b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L’animateur de la séance a dû donner des exemples concrets de mise en vie des formats d’animation proposés, issus de son expérience de NEC.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Il pourrait être intéressant de mettre en annexe de la ressource d’anciennes programmations de NEC.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691639" y="931925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Niveau 1, 2 ou 3</a:t>
            </a:r>
            <a:endParaRPr b="1"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Au fil de la discussion, il </a:t>
            </a: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apparaît</a:t>
            </a: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 que les territoires ne sont pas simplement sur un niveau, mais sur plusieurs. Selon les partenaires engagés dans la démarche et les thématiques abordées.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4691639" y="2956897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Croisement de ressource</a:t>
            </a:r>
            <a:b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Les participants sur la partie évaluative “</a:t>
            </a:r>
            <a:r>
              <a:rPr i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l’événement a produit ?</a:t>
            </a: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” ont d’eux-même proposé d’aller plus loin sur ce point en utilisant les outils de la ressource accompagnement sur la mesure d’impact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70F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-130800" y="1771350"/>
            <a:ext cx="4237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Retour sur le temps de programmation</a:t>
            </a:r>
            <a:endParaRPr sz="23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562673" y="3470814"/>
            <a:ext cx="1266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00100" lvl="0" marL="457200" rtl="0" algn="l">
              <a:spcBef>
                <a:spcPts val="0"/>
              </a:spcBef>
              <a:spcAft>
                <a:spcPts val="0"/>
              </a:spcAft>
              <a:buClr>
                <a:srgbClr val="2D134B"/>
              </a:buClr>
              <a:buSzPts val="9000"/>
              <a:buFont typeface="Dosis ExtraBold"/>
              <a:buChar char="➔"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20380" r="20374" t="0"/>
          <a:stretch/>
        </p:blipFill>
        <p:spPr>
          <a:xfrm>
            <a:off x="4572000" y="0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180000" y="180000"/>
            <a:ext cx="8784000" cy="4783800"/>
          </a:xfrm>
          <a:prstGeom prst="rect">
            <a:avLst/>
          </a:prstGeom>
          <a:noFill/>
          <a:ln cap="flat" cmpd="sng" w="19050">
            <a:solidFill>
              <a:srgbClr val="2D1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180000" y="180000"/>
            <a:ext cx="8784000" cy="481800"/>
          </a:xfrm>
          <a:prstGeom prst="rect">
            <a:avLst/>
          </a:prstGeom>
          <a:solidFill>
            <a:srgbClr val="2D13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CFCF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Temps de programmation</a:t>
            </a:r>
            <a:endParaRPr sz="1800">
              <a:solidFill>
                <a:srgbClr val="FCFCF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450000" y="931925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Un sentiment de fluidité</a:t>
            </a:r>
            <a:endParaRPr b="1"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5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Les avis sont unanimes. L’utilisation de la ressource a permis de travailler de manière fluide sur la programmation. Le temps a été construit par entrées thématiques croisées avec un type de publics concerné. À partir de ces deux éléments, un niveau a été défini et un type de format  a été sélectionné. Enfin, l’intitulé du format a été problématisé. Chaque thématique a eu, en 30 minutes, trois formats construits.</a:t>
            </a:r>
            <a:endParaRPr sz="105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50000" y="2956897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Les exemples de coûts</a:t>
            </a:r>
            <a:endParaRPr b="1"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Bien que succincts, ceux-ci ont permis de rapidement se projeter sur la durée de l’événement, 1j ou plus.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4691639" y="931925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La méthode Thématique / Cibles / Niveau</a:t>
            </a:r>
            <a:endParaRPr b="1"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Le choix spontané des participants d’utiliser cette modalité pourrait être à reproduire voir à documenter.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691639" y="2956897"/>
            <a:ext cx="4002300" cy="1696200"/>
          </a:xfrm>
          <a:prstGeom prst="rect">
            <a:avLst/>
          </a:prstGeom>
          <a:solidFill>
            <a:srgbClr val="E9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Stratégie et planning de communication</a:t>
            </a:r>
            <a:br>
              <a:rPr b="1"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Les participants ont trouvé les ressources sur la communication intéressantes, mais ils ont eu du mal à se projeter dans la formalisation d’un plan de communication formel et avec un rétroplanning.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070F0"/>
                </a:solidFill>
                <a:latin typeface="Montserrat"/>
                <a:ea typeface="Montserrat"/>
                <a:cs typeface="Montserrat"/>
                <a:sym typeface="Montserrat"/>
              </a:rPr>
              <a:t>Il pourrait être intéressant d’ajouter à la ressource ou en annexe un modèle de rétroplanning de communication.</a:t>
            </a:r>
            <a:endParaRPr sz="1100">
              <a:solidFill>
                <a:srgbClr val="507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80000" y="122225"/>
            <a:ext cx="8784000" cy="4783800"/>
          </a:xfrm>
          <a:prstGeom prst="rect">
            <a:avLst/>
          </a:prstGeom>
          <a:noFill/>
          <a:ln cap="flat" cmpd="sng" w="19050">
            <a:solidFill>
              <a:srgbClr val="2D1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80000" y="180000"/>
            <a:ext cx="8784000" cy="481800"/>
          </a:xfrm>
          <a:prstGeom prst="rect">
            <a:avLst/>
          </a:prstGeom>
          <a:solidFill>
            <a:srgbClr val="2D13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CFCF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Exemple de production sur une thématique lors de la phase de test</a:t>
            </a:r>
            <a:endParaRPr sz="1800">
              <a:solidFill>
                <a:srgbClr val="FCFCF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36" name="Google Shape;136;p20"/>
          <p:cNvGrpSpPr/>
          <p:nvPr/>
        </p:nvGrpSpPr>
        <p:grpSpPr>
          <a:xfrm>
            <a:off x="359769" y="1645850"/>
            <a:ext cx="8417506" cy="2736375"/>
            <a:chOff x="385688" y="1583725"/>
            <a:chExt cx="8417506" cy="2736375"/>
          </a:xfrm>
        </p:grpSpPr>
        <p:grpSp>
          <p:nvGrpSpPr>
            <p:cNvPr id="137" name="Google Shape;137;p20"/>
            <p:cNvGrpSpPr/>
            <p:nvPr/>
          </p:nvGrpSpPr>
          <p:grpSpPr>
            <a:xfrm>
              <a:off x="385727" y="2493900"/>
              <a:ext cx="8417369" cy="786000"/>
              <a:chOff x="-106886" y="2442550"/>
              <a:chExt cx="8417369" cy="786000"/>
            </a:xfrm>
          </p:grpSpPr>
          <p:sp>
            <p:nvSpPr>
              <p:cNvPr id="138" name="Google Shape;138;p20"/>
              <p:cNvSpPr txBox="1"/>
              <p:nvPr/>
            </p:nvSpPr>
            <p:spPr>
              <a:xfrm>
                <a:off x="679083" y="2442550"/>
                <a:ext cx="7631400" cy="786000"/>
              </a:xfrm>
              <a:prstGeom prst="rect">
                <a:avLst/>
              </a:prstGeom>
              <a:noFill/>
              <a:ln cap="flat" cmpd="sng" w="9525">
                <a:solidFill>
                  <a:srgbClr val="2D13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6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Design Fiction pour les acteurs du médico-social par Delphine DURIAUX - </a:t>
                </a:r>
                <a:r>
                  <a:rPr i="1" lang="fr" sz="16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Dans deux ans, qu’attendez d’un pôle de ressources pour la lutte contre les cyberviolences ?</a:t>
                </a:r>
                <a:endParaRPr i="1" sz="1800">
                  <a:solidFill>
                    <a:srgbClr val="2D134B"/>
                  </a:solidFill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sp>
            <p:nvSpPr>
              <p:cNvPr id="139" name="Google Shape;139;p20"/>
              <p:cNvSpPr/>
              <p:nvPr/>
            </p:nvSpPr>
            <p:spPr>
              <a:xfrm>
                <a:off x="-106886" y="2442550"/>
                <a:ext cx="786000" cy="786000"/>
              </a:xfrm>
              <a:prstGeom prst="rect">
                <a:avLst/>
              </a:prstGeom>
              <a:solidFill>
                <a:srgbClr val="2D134B"/>
              </a:solidFill>
              <a:ln cap="flat" cmpd="sng" w="9525">
                <a:solidFill>
                  <a:srgbClr val="2D13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0">
                    <a:solidFill>
                      <a:srgbClr val="FCFCFC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3</a:t>
                </a:r>
                <a:endParaRPr sz="3000"/>
              </a:p>
            </p:txBody>
          </p:sp>
        </p:grpSp>
        <p:grpSp>
          <p:nvGrpSpPr>
            <p:cNvPr id="140" name="Google Shape;140;p20"/>
            <p:cNvGrpSpPr/>
            <p:nvPr/>
          </p:nvGrpSpPr>
          <p:grpSpPr>
            <a:xfrm>
              <a:off x="385688" y="1583725"/>
              <a:ext cx="8417408" cy="786000"/>
              <a:chOff x="3248425" y="1532375"/>
              <a:chExt cx="8417408" cy="786000"/>
            </a:xfrm>
          </p:grpSpPr>
          <p:sp>
            <p:nvSpPr>
              <p:cNvPr id="141" name="Google Shape;141;p20"/>
              <p:cNvSpPr txBox="1"/>
              <p:nvPr/>
            </p:nvSpPr>
            <p:spPr>
              <a:xfrm>
                <a:off x="4034433" y="1532375"/>
                <a:ext cx="7631400" cy="786000"/>
              </a:xfrm>
              <a:prstGeom prst="rect">
                <a:avLst/>
              </a:prstGeom>
              <a:noFill/>
              <a:ln cap="flat" cmpd="sng" w="9525">
                <a:solidFill>
                  <a:srgbClr val="2D13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6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Masterclass pour les acteurs de la prévention</a:t>
                </a:r>
                <a:endParaRPr sz="1600">
                  <a:solidFill>
                    <a:srgbClr val="2D134B"/>
                  </a:solidFill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6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par Laure SALMONA - </a:t>
                </a:r>
                <a:r>
                  <a:rPr i="1" lang="fr" sz="16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Quels impacts des cyberviolences sur la psyché des victimes</a:t>
                </a:r>
                <a:r>
                  <a:rPr i="1" lang="fr" sz="18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 ?</a:t>
                </a:r>
                <a:endParaRPr i="1" sz="1800">
                  <a:solidFill>
                    <a:srgbClr val="2D134B"/>
                  </a:solidFill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sp>
            <p:nvSpPr>
              <p:cNvPr id="142" name="Google Shape;142;p20"/>
              <p:cNvSpPr/>
              <p:nvPr/>
            </p:nvSpPr>
            <p:spPr>
              <a:xfrm>
                <a:off x="3248425" y="1532375"/>
                <a:ext cx="786000" cy="786000"/>
              </a:xfrm>
              <a:prstGeom prst="rect">
                <a:avLst/>
              </a:prstGeom>
              <a:solidFill>
                <a:srgbClr val="2D134B"/>
              </a:solidFill>
              <a:ln cap="flat" cmpd="sng" w="9525">
                <a:solidFill>
                  <a:srgbClr val="2D13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0">
                    <a:solidFill>
                      <a:srgbClr val="FCFCFC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2</a:t>
                </a:r>
                <a:endParaRPr sz="3000"/>
              </a:p>
            </p:txBody>
          </p:sp>
        </p:grpSp>
        <p:grpSp>
          <p:nvGrpSpPr>
            <p:cNvPr id="143" name="Google Shape;143;p20"/>
            <p:cNvGrpSpPr/>
            <p:nvPr/>
          </p:nvGrpSpPr>
          <p:grpSpPr>
            <a:xfrm>
              <a:off x="385724" y="3534100"/>
              <a:ext cx="8417470" cy="786000"/>
              <a:chOff x="3248461" y="2442550"/>
              <a:chExt cx="8417470" cy="786000"/>
            </a:xfrm>
          </p:grpSpPr>
          <p:sp>
            <p:nvSpPr>
              <p:cNvPr id="144" name="Google Shape;144;p20"/>
              <p:cNvSpPr txBox="1"/>
              <p:nvPr/>
            </p:nvSpPr>
            <p:spPr>
              <a:xfrm>
                <a:off x="4034531" y="2442550"/>
                <a:ext cx="7631400" cy="786000"/>
              </a:xfrm>
              <a:prstGeom prst="rect">
                <a:avLst/>
              </a:prstGeom>
              <a:noFill/>
              <a:ln cap="flat" cmpd="sng" w="9525">
                <a:solidFill>
                  <a:srgbClr val="2D13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6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Atelier de travail pour les éducateurs spécialisés par CIDFF43 - </a:t>
                </a:r>
                <a:r>
                  <a:rPr i="1" lang="fr" sz="1600">
                    <a:solidFill>
                      <a:srgbClr val="2D134B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Comment repérer les trackers sur les téléphones des victimes de cyberviolences ?</a:t>
                </a:r>
                <a:endParaRPr i="1" sz="1800">
                  <a:solidFill>
                    <a:srgbClr val="2D134B"/>
                  </a:solidFill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sp>
            <p:nvSpPr>
              <p:cNvPr id="145" name="Google Shape;145;p20"/>
              <p:cNvSpPr/>
              <p:nvPr/>
            </p:nvSpPr>
            <p:spPr>
              <a:xfrm>
                <a:off x="3248461" y="2442550"/>
                <a:ext cx="786000" cy="786000"/>
              </a:xfrm>
              <a:prstGeom prst="rect">
                <a:avLst/>
              </a:prstGeom>
              <a:solidFill>
                <a:srgbClr val="2D134B"/>
              </a:solidFill>
              <a:ln cap="flat" cmpd="sng" w="9525">
                <a:solidFill>
                  <a:srgbClr val="2D13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0">
                    <a:solidFill>
                      <a:srgbClr val="FCFCFC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1</a:t>
                </a:r>
                <a:endParaRPr sz="3000"/>
              </a:p>
            </p:txBody>
          </p:sp>
        </p:grpSp>
      </p:grpSp>
      <p:sp>
        <p:nvSpPr>
          <p:cNvPr id="146" name="Google Shape;146;p20"/>
          <p:cNvSpPr txBox="1"/>
          <p:nvPr/>
        </p:nvSpPr>
        <p:spPr>
          <a:xfrm>
            <a:off x="359775" y="847825"/>
            <a:ext cx="5688300" cy="612000"/>
          </a:xfrm>
          <a:prstGeom prst="rect">
            <a:avLst/>
          </a:prstGeom>
          <a:solidFill>
            <a:srgbClr val="5070F0"/>
          </a:solidFill>
          <a:ln cap="flat" cmpd="sng" w="9525">
            <a:solidFill>
              <a:srgbClr val="507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CFCF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Lutte contre les cyberviolences</a:t>
            </a:r>
            <a:endParaRPr sz="2400">
              <a:solidFill>
                <a:srgbClr val="FCFCF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134B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450000" y="3696625"/>
            <a:ext cx="85734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highlight>
                  <a:srgbClr val="2D134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Rapport de phase de test</a:t>
            </a:r>
            <a:br>
              <a:rPr lang="fr" sz="1000">
                <a:solidFill>
                  <a:srgbClr val="FFFFFF"/>
                </a:solidFill>
                <a:highlight>
                  <a:srgbClr val="2D134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" sz="1000">
                <a:solidFill>
                  <a:srgbClr val="FFFFFF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  <a:t>— Comment organiser un événement dédié au numérique d’intérêt général ?</a:t>
            </a:r>
            <a:br>
              <a:rPr lang="fr" sz="1000">
                <a:solidFill>
                  <a:srgbClr val="FFFFFF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1" lang="fr" sz="1000">
                <a:solidFill>
                  <a:schemeClr val="lt1"/>
                </a:solidFill>
                <a:highlight>
                  <a:srgbClr val="2D134B"/>
                </a:highlight>
                <a:latin typeface="Montserrat"/>
                <a:ea typeface="Montserrat"/>
                <a:cs typeface="Montserrat"/>
                <a:sym typeface="Montserrat"/>
              </a:rPr>
              <a:t>Produit dans le cadre de l’AMI “Outiller la médiation numérique” - LE BOUQUET</a:t>
            </a:r>
            <a:endParaRPr b="1" i="1" sz="1000">
              <a:solidFill>
                <a:schemeClr val="lt1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highlight>
                <a:srgbClr val="2D134B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highlight>
                <a:srgbClr val="2D134B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0" y="4450530"/>
            <a:ext cx="9144000" cy="69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21"/>
          <p:cNvGrpSpPr/>
          <p:nvPr/>
        </p:nvGrpSpPr>
        <p:grpSpPr>
          <a:xfrm>
            <a:off x="4497136" y="4648524"/>
            <a:ext cx="4565842" cy="323231"/>
            <a:chOff x="1727263" y="4676210"/>
            <a:chExt cx="5573537" cy="394569"/>
          </a:xfrm>
        </p:grpSpPr>
        <p:pic>
          <p:nvPicPr>
            <p:cNvPr id="154" name="Google Shape;15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50053" y="4768705"/>
              <a:ext cx="692931" cy="209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52678" y="4696687"/>
              <a:ext cx="353608" cy="35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6750" y="4695980"/>
              <a:ext cx="353609" cy="35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84124" y="4718385"/>
              <a:ext cx="387767" cy="310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23715" y="4676210"/>
              <a:ext cx="526784" cy="394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94265" y="4676211"/>
              <a:ext cx="514648" cy="394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15658" y="4705028"/>
              <a:ext cx="353610" cy="336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913033" y="4731717"/>
              <a:ext cx="387767" cy="283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727263" y="4696695"/>
              <a:ext cx="295838" cy="353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166867" y="4676210"/>
              <a:ext cx="413082" cy="3945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4" name="Google Shape;164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9125" y="4582937"/>
            <a:ext cx="1338491" cy="4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1426" y="4535738"/>
            <a:ext cx="489048" cy="4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17625" y="4582939"/>
            <a:ext cx="445077" cy="44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